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209"/>
    <p:restoredTop sz="95728"/>
  </p:normalViewPr>
  <p:slideViewPr>
    <p:cSldViewPr snapToGrid="0" snapToObjects="1">
      <p:cViewPr>
        <p:scale>
          <a:sx n="71" d="100"/>
          <a:sy n="71" d="100"/>
        </p:scale>
        <p:origin x="-224" y="10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2.tiff>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48A87A34-81AB-432B-8DAE-1953F412C126}" type="datetimeFigureOut">
              <a:rPr lang="en-US" dirty="0"/>
              <a:pPr/>
              <a:t>4/5/20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4/5/20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4/5/20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4/5/20</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6D22F896-40B5-4ADD-8801-0D06FADFA09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5125305" y="1488985"/>
            <a:ext cx="6264350" cy="1696853"/>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118447" y="4351687"/>
            <a:ext cx="6265588" cy="17040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48A87A34-81AB-432B-8DAE-1953F412C126}" type="datetimeFigureOut">
              <a:rPr lang="en-US" dirty="0"/>
              <a:t>4/5/20</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6D22F896-40B5-4ADD-8801-0D06FADFA09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48A87A34-81AB-432B-8DAE-1953F412C126}" type="datetimeFigureOut">
              <a:rPr lang="en-US" dirty="0"/>
              <a:t>4/5/20</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6D22F896-40B5-4ADD-8801-0D06FADFA09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4/5/20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4/5/20</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6D22F896-40B5-4ADD-8801-0D06FADFA09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48A87A34-81AB-432B-8DAE-1953F412C126}" type="datetimeFigureOut">
              <a:rPr lang="en-US" dirty="0"/>
              <a:pPr/>
              <a:t>4/5/20</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783D6E-A2DC-F544-AB2A-C7C52369166C}"/>
              </a:ext>
            </a:extLst>
          </p:cNvPr>
          <p:cNvSpPr>
            <a:spLocks noGrp="1"/>
          </p:cNvSpPr>
          <p:nvPr>
            <p:ph type="ctrTitle"/>
          </p:nvPr>
        </p:nvSpPr>
        <p:spPr/>
        <p:txBody>
          <a:bodyPr>
            <a:normAutofit/>
          </a:bodyPr>
          <a:lstStyle/>
          <a:p>
            <a:r>
              <a:rPr lang="en-US" b="1" dirty="0"/>
              <a:t>Capstone Project – New York Chinese Restaurant</a:t>
            </a:r>
            <a:endParaRPr lang="es-CO" dirty="0"/>
          </a:p>
        </p:txBody>
      </p:sp>
      <p:sp>
        <p:nvSpPr>
          <p:cNvPr id="3" name="Subtítulo 2">
            <a:extLst>
              <a:ext uri="{FF2B5EF4-FFF2-40B4-BE49-F238E27FC236}">
                <a16:creationId xmlns:a16="http://schemas.microsoft.com/office/drawing/2014/main" id="{93A7F2DE-74E9-4246-AFB2-3272BD9CD16E}"/>
              </a:ext>
            </a:extLst>
          </p:cNvPr>
          <p:cNvSpPr>
            <a:spLocks noGrp="1"/>
          </p:cNvSpPr>
          <p:nvPr>
            <p:ph type="subTitle" idx="1"/>
          </p:nvPr>
        </p:nvSpPr>
        <p:spPr/>
        <p:txBody>
          <a:bodyPr/>
          <a:lstStyle/>
          <a:p>
            <a:r>
              <a:rPr lang="en-US" dirty="0"/>
              <a:t>April, 2020</a:t>
            </a:r>
            <a:endParaRPr lang="es-CO" dirty="0"/>
          </a:p>
          <a:p>
            <a:endParaRPr lang="es-CO" dirty="0"/>
          </a:p>
        </p:txBody>
      </p:sp>
    </p:spTree>
    <p:extLst>
      <p:ext uri="{BB962C8B-B14F-4D97-AF65-F5344CB8AC3E}">
        <p14:creationId xmlns:p14="http://schemas.microsoft.com/office/powerpoint/2010/main" val="4124941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7C4610E-9C18-467B-BF10-BE6A974CC3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0" name="Freeform 5">
              <a:extLst>
                <a:ext uri="{FF2B5EF4-FFF2-40B4-BE49-F238E27FC236}">
                  <a16:creationId xmlns:a16="http://schemas.microsoft.com/office/drawing/2014/main" id="{296DF307-344E-4E9B-A7AA-8139E450D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 name="Freeform 6">
              <a:extLst>
                <a:ext uri="{FF2B5EF4-FFF2-40B4-BE49-F238E27FC236}">
                  <a16:creationId xmlns:a16="http://schemas.microsoft.com/office/drawing/2014/main" id="{E263CC2D-ACFB-4EB3-ADF9-CD82BC842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7">
              <a:extLst>
                <a:ext uri="{FF2B5EF4-FFF2-40B4-BE49-F238E27FC236}">
                  <a16:creationId xmlns:a16="http://schemas.microsoft.com/office/drawing/2014/main" id="{C5366E2F-9BA0-485A-B1CA-A5E6E2E37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 name="Freeform 8">
              <a:extLst>
                <a:ext uri="{FF2B5EF4-FFF2-40B4-BE49-F238E27FC236}">
                  <a16:creationId xmlns:a16="http://schemas.microsoft.com/office/drawing/2014/main" id="{1803051E-7C26-4F53-8293-B4EAED42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9">
              <a:extLst>
                <a:ext uri="{FF2B5EF4-FFF2-40B4-BE49-F238E27FC236}">
                  <a16:creationId xmlns:a16="http://schemas.microsoft.com/office/drawing/2014/main" id="{D10888CD-E496-4116-9C45-CF4F17ADE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10">
              <a:extLst>
                <a:ext uri="{FF2B5EF4-FFF2-40B4-BE49-F238E27FC236}">
                  <a16:creationId xmlns:a16="http://schemas.microsoft.com/office/drawing/2014/main" id="{0A42DA8F-DA3D-43E9-A184-E0F6C133A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11">
              <a:extLst>
                <a:ext uri="{FF2B5EF4-FFF2-40B4-BE49-F238E27FC236}">
                  <a16:creationId xmlns:a16="http://schemas.microsoft.com/office/drawing/2014/main" id="{473EAD31-7AA3-49B7-ADD6-C13FF0F14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2">
              <a:extLst>
                <a:ext uri="{FF2B5EF4-FFF2-40B4-BE49-F238E27FC236}">
                  <a16:creationId xmlns:a16="http://schemas.microsoft.com/office/drawing/2014/main" id="{2BBB7CDF-BA2E-451F-9201-CF2B6FEAE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3">
              <a:extLst>
                <a:ext uri="{FF2B5EF4-FFF2-40B4-BE49-F238E27FC236}">
                  <a16:creationId xmlns:a16="http://schemas.microsoft.com/office/drawing/2014/main" id="{84809EF2-CD0D-4BC3-ABC7-E7E312A1D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 name="Freeform 14">
              <a:extLst>
                <a:ext uri="{FF2B5EF4-FFF2-40B4-BE49-F238E27FC236}">
                  <a16:creationId xmlns:a16="http://schemas.microsoft.com/office/drawing/2014/main" id="{11D2D6C5-637B-4AFE-97F4-D4E48A613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15">
              <a:extLst>
                <a:ext uri="{FF2B5EF4-FFF2-40B4-BE49-F238E27FC236}">
                  <a16:creationId xmlns:a16="http://schemas.microsoft.com/office/drawing/2014/main" id="{F841B2C5-57F5-4FE6-B4D4-EBB3F30881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1" name="Freeform 16">
              <a:extLst>
                <a:ext uri="{FF2B5EF4-FFF2-40B4-BE49-F238E27FC236}">
                  <a16:creationId xmlns:a16="http://schemas.microsoft.com/office/drawing/2014/main" id="{B4822A39-2A52-4B2C-9319-BEFC526DB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2" name="Freeform 17">
              <a:extLst>
                <a:ext uri="{FF2B5EF4-FFF2-40B4-BE49-F238E27FC236}">
                  <a16:creationId xmlns:a16="http://schemas.microsoft.com/office/drawing/2014/main" id="{4E469692-E783-4950-8DEC-3A1FD3978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8">
              <a:extLst>
                <a:ext uri="{FF2B5EF4-FFF2-40B4-BE49-F238E27FC236}">
                  <a16:creationId xmlns:a16="http://schemas.microsoft.com/office/drawing/2014/main" id="{012909CD-3254-41E5-B8BB-0F2D7CE0D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9">
              <a:extLst>
                <a:ext uri="{FF2B5EF4-FFF2-40B4-BE49-F238E27FC236}">
                  <a16:creationId xmlns:a16="http://schemas.microsoft.com/office/drawing/2014/main" id="{93E7648E-861E-4503-AEDC-56C4EC50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20">
              <a:extLst>
                <a:ext uri="{FF2B5EF4-FFF2-40B4-BE49-F238E27FC236}">
                  <a16:creationId xmlns:a16="http://schemas.microsoft.com/office/drawing/2014/main" id="{F9C72257-EBD0-4D1C-A32C-D84644687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1">
              <a:extLst>
                <a:ext uri="{FF2B5EF4-FFF2-40B4-BE49-F238E27FC236}">
                  <a16:creationId xmlns:a16="http://schemas.microsoft.com/office/drawing/2014/main" id="{87BB2CBB-9C22-4E28-AB86-DC92AEE2D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2">
              <a:extLst>
                <a:ext uri="{FF2B5EF4-FFF2-40B4-BE49-F238E27FC236}">
                  <a16:creationId xmlns:a16="http://schemas.microsoft.com/office/drawing/2014/main" id="{F85B3053-8D9F-410A-80C2-7960DDEA6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8" name="Freeform 23">
              <a:extLst>
                <a:ext uri="{FF2B5EF4-FFF2-40B4-BE49-F238E27FC236}">
                  <a16:creationId xmlns:a16="http://schemas.microsoft.com/office/drawing/2014/main" id="{E8FF5DA7-6E72-41F1-A54C-EAF440A27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0" name="Group 29">
            <a:extLst>
              <a:ext uri="{FF2B5EF4-FFF2-40B4-BE49-F238E27FC236}">
                <a16:creationId xmlns:a16="http://schemas.microsoft.com/office/drawing/2014/main" id="{A899734C-500F-4274-9854-8BFA14A1D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31" name="Rectangle 30">
              <a:extLst>
                <a:ext uri="{FF2B5EF4-FFF2-40B4-BE49-F238E27FC236}">
                  <a16:creationId xmlns:a16="http://schemas.microsoft.com/office/drawing/2014/main" id="{FF07BF51-2934-47AD-A415-7400882F1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31">
              <a:extLst>
                <a:ext uri="{FF2B5EF4-FFF2-40B4-BE49-F238E27FC236}">
                  <a16:creationId xmlns:a16="http://schemas.microsoft.com/office/drawing/2014/main" id="{DD6E3DF0-EDC0-458B-9C5B-911814F0A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5D0824B1-47C9-4504-99FB-CB150519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35" name="Rectangle 34">
            <a:extLst>
              <a:ext uri="{FF2B5EF4-FFF2-40B4-BE49-F238E27FC236}">
                <a16:creationId xmlns:a16="http://schemas.microsoft.com/office/drawing/2014/main" id="{34DD805B-2A7B-4ADA-9C4D-E0C9F192DB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C664A566-6D08-4E84-9708-4916A20016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38" name="Freeform 5">
              <a:extLst>
                <a:ext uri="{FF2B5EF4-FFF2-40B4-BE49-F238E27FC236}">
                  <a16:creationId xmlns:a16="http://schemas.microsoft.com/office/drawing/2014/main" id="{871B622B-6E58-4933-88EC-99F28705F76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Freeform 6">
              <a:extLst>
                <a:ext uri="{FF2B5EF4-FFF2-40B4-BE49-F238E27FC236}">
                  <a16:creationId xmlns:a16="http://schemas.microsoft.com/office/drawing/2014/main" id="{EE9A4681-AC1B-4ABC-9A1C-C7E7F08A00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Freeform 7">
              <a:extLst>
                <a:ext uri="{FF2B5EF4-FFF2-40B4-BE49-F238E27FC236}">
                  <a16:creationId xmlns:a16="http://schemas.microsoft.com/office/drawing/2014/main" id="{F1EEAF4B-DA1A-4CC9-9CE4-587A9E2E173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Freeform 8">
              <a:extLst>
                <a:ext uri="{FF2B5EF4-FFF2-40B4-BE49-F238E27FC236}">
                  <a16:creationId xmlns:a16="http://schemas.microsoft.com/office/drawing/2014/main" id="{4591EF24-12A6-499B-8074-7E3DFBE6E38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Freeform 9">
              <a:extLst>
                <a:ext uri="{FF2B5EF4-FFF2-40B4-BE49-F238E27FC236}">
                  <a16:creationId xmlns:a16="http://schemas.microsoft.com/office/drawing/2014/main" id="{66866784-2E4F-4C28-BE67-875B71B7C1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Freeform 10">
              <a:extLst>
                <a:ext uri="{FF2B5EF4-FFF2-40B4-BE49-F238E27FC236}">
                  <a16:creationId xmlns:a16="http://schemas.microsoft.com/office/drawing/2014/main" id="{752279D8-59CC-4821-B591-79994164FF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Freeform 11">
              <a:extLst>
                <a:ext uri="{FF2B5EF4-FFF2-40B4-BE49-F238E27FC236}">
                  <a16:creationId xmlns:a16="http://schemas.microsoft.com/office/drawing/2014/main" id="{FB4FBA9C-1D3E-4B35-8A79-25478153F5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Freeform 12">
              <a:extLst>
                <a:ext uri="{FF2B5EF4-FFF2-40B4-BE49-F238E27FC236}">
                  <a16:creationId xmlns:a16="http://schemas.microsoft.com/office/drawing/2014/main" id="{9428A193-740A-43D2-B875-80CB90AD91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13">
              <a:extLst>
                <a:ext uri="{FF2B5EF4-FFF2-40B4-BE49-F238E27FC236}">
                  <a16:creationId xmlns:a16="http://schemas.microsoft.com/office/drawing/2014/main" id="{92B2EFF8-5790-427A-ABED-1680FD133D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Freeform 14">
              <a:extLst>
                <a:ext uri="{FF2B5EF4-FFF2-40B4-BE49-F238E27FC236}">
                  <a16:creationId xmlns:a16="http://schemas.microsoft.com/office/drawing/2014/main" id="{782C5932-1596-43AA-BD7E-0F94FB8A96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15">
              <a:extLst>
                <a:ext uri="{FF2B5EF4-FFF2-40B4-BE49-F238E27FC236}">
                  <a16:creationId xmlns:a16="http://schemas.microsoft.com/office/drawing/2014/main" id="{EFC81310-1590-4DBE-BF0B-DADBCF9F88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Freeform 16">
              <a:extLst>
                <a:ext uri="{FF2B5EF4-FFF2-40B4-BE49-F238E27FC236}">
                  <a16:creationId xmlns:a16="http://schemas.microsoft.com/office/drawing/2014/main" id="{968BA84E-DD0E-4FCD-8EDA-76DF8E09FB1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17">
              <a:extLst>
                <a:ext uri="{FF2B5EF4-FFF2-40B4-BE49-F238E27FC236}">
                  <a16:creationId xmlns:a16="http://schemas.microsoft.com/office/drawing/2014/main" id="{1D3D7541-A0D9-4993-B691-D2D5B8B3EF6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Freeform 18">
              <a:extLst>
                <a:ext uri="{FF2B5EF4-FFF2-40B4-BE49-F238E27FC236}">
                  <a16:creationId xmlns:a16="http://schemas.microsoft.com/office/drawing/2014/main" id="{9FB31D01-8168-4494-8C2F-727E555AAF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Freeform 19">
              <a:extLst>
                <a:ext uri="{FF2B5EF4-FFF2-40B4-BE49-F238E27FC236}">
                  <a16:creationId xmlns:a16="http://schemas.microsoft.com/office/drawing/2014/main" id="{8C455EEB-FD40-414D-A542-FB35DEB73C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Freeform 20">
              <a:extLst>
                <a:ext uri="{FF2B5EF4-FFF2-40B4-BE49-F238E27FC236}">
                  <a16:creationId xmlns:a16="http://schemas.microsoft.com/office/drawing/2014/main" id="{F08F1FC1-956F-4494-BAFD-D504E93070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Freeform 21">
              <a:extLst>
                <a:ext uri="{FF2B5EF4-FFF2-40B4-BE49-F238E27FC236}">
                  <a16:creationId xmlns:a16="http://schemas.microsoft.com/office/drawing/2014/main" id="{BEEDE1AA-8DCD-43D3-BC15-5748403148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22">
              <a:extLst>
                <a:ext uri="{FF2B5EF4-FFF2-40B4-BE49-F238E27FC236}">
                  <a16:creationId xmlns:a16="http://schemas.microsoft.com/office/drawing/2014/main" id="{E36CDA69-ED79-4DCF-9761-0B6134FA63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Freeform 23">
              <a:extLst>
                <a:ext uri="{FF2B5EF4-FFF2-40B4-BE49-F238E27FC236}">
                  <a16:creationId xmlns:a16="http://schemas.microsoft.com/office/drawing/2014/main" id="{5F812C02-CFCB-47F4-B493-7753519FCA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8" name="Group 57">
            <a:extLst>
              <a:ext uri="{FF2B5EF4-FFF2-40B4-BE49-F238E27FC236}">
                <a16:creationId xmlns:a16="http://schemas.microsoft.com/office/drawing/2014/main" id="{B83678BA-0A50-4D51-9E9E-08BB66F83C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7084" y="1186483"/>
            <a:ext cx="3822597" cy="4477933"/>
            <a:chOff x="807084" y="1186483"/>
            <a:chExt cx="3822597" cy="4477933"/>
          </a:xfrm>
        </p:grpSpPr>
        <p:sp>
          <p:nvSpPr>
            <p:cNvPr id="59" name="Rectangle 58">
              <a:extLst>
                <a:ext uri="{FF2B5EF4-FFF2-40B4-BE49-F238E27FC236}">
                  <a16:creationId xmlns:a16="http://schemas.microsoft.com/office/drawing/2014/main" id="{F1A8F65D-5E8F-4CA5-9240-1357120F9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531" y="1186483"/>
              <a:ext cx="3821702"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Isosceles Triangle 39">
              <a:extLst>
                <a:ext uri="{FF2B5EF4-FFF2-40B4-BE49-F238E27FC236}">
                  <a16:creationId xmlns:a16="http://schemas.microsoft.com/office/drawing/2014/main" id="{2A4731E5-DE5F-4215-9525-99426B3909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514766"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3478866D-C5E9-4968-BEF7-B1F030808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084" y="1991156"/>
              <a:ext cx="382259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ítulo 1">
            <a:extLst>
              <a:ext uri="{FF2B5EF4-FFF2-40B4-BE49-F238E27FC236}">
                <a16:creationId xmlns:a16="http://schemas.microsoft.com/office/drawing/2014/main" id="{EDF64150-68A5-A34F-A15D-04BF7B779505}"/>
              </a:ext>
            </a:extLst>
          </p:cNvPr>
          <p:cNvSpPr>
            <a:spLocks noGrp="1"/>
          </p:cNvSpPr>
          <p:nvPr>
            <p:ph type="title"/>
          </p:nvPr>
        </p:nvSpPr>
        <p:spPr>
          <a:xfrm>
            <a:off x="895415" y="2075504"/>
            <a:ext cx="3654569" cy="2042725"/>
          </a:xfrm>
        </p:spPr>
        <p:txBody>
          <a:bodyPr vert="horz" lIns="228600" tIns="228600" rIns="228600" bIns="0" rtlCol="0" anchor="b">
            <a:normAutofit fontScale="90000"/>
          </a:bodyPr>
          <a:lstStyle/>
          <a:p>
            <a:pPr>
              <a:lnSpc>
                <a:spcPct val="80000"/>
              </a:lnSpc>
            </a:pPr>
            <a:r>
              <a:rPr lang="en-US" sz="5400" dirty="0"/>
              <a:t>Results</a:t>
            </a:r>
            <a:br>
              <a:rPr lang="en-US" sz="5400" dirty="0"/>
            </a:br>
            <a:r>
              <a:rPr lang="en-US" sz="5400" dirty="0"/>
              <a:t>Cluster 1</a:t>
            </a:r>
            <a:br>
              <a:rPr lang="en-US" sz="5400" dirty="0"/>
            </a:br>
            <a:endParaRPr lang="en-US" sz="5400" dirty="0"/>
          </a:p>
        </p:txBody>
      </p:sp>
      <p:sp>
        <p:nvSpPr>
          <p:cNvPr id="63" name="Rectangle 62">
            <a:extLst>
              <a:ext uri="{FF2B5EF4-FFF2-40B4-BE49-F238E27FC236}">
                <a16:creationId xmlns:a16="http://schemas.microsoft.com/office/drawing/2014/main" id="{9BF6EDB4-B4ED-4900-9E38-A7AE0EEEE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0150" y="-6706"/>
            <a:ext cx="6751849" cy="6871125"/>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descr="Imagen que contiene texto, periódico&#10;&#10;Descripción generada automáticamente">
            <a:extLst>
              <a:ext uri="{FF2B5EF4-FFF2-40B4-BE49-F238E27FC236}">
                <a16:creationId xmlns:a16="http://schemas.microsoft.com/office/drawing/2014/main" id="{AF132990-314F-A04E-9EC5-790E2EB9DBEB}"/>
              </a:ext>
            </a:extLst>
          </p:cNvPr>
          <p:cNvPicPr/>
          <p:nvPr/>
        </p:nvPicPr>
        <p:blipFill>
          <a:blip r:embed="rId2"/>
          <a:stretch>
            <a:fillRect/>
          </a:stretch>
        </p:blipFill>
        <p:spPr>
          <a:xfrm>
            <a:off x="5873761" y="1750697"/>
            <a:ext cx="6120318" cy="3335573"/>
          </a:xfrm>
          <a:prstGeom prst="rect">
            <a:avLst/>
          </a:prstGeom>
          <a:ln w="9525">
            <a:noFill/>
          </a:ln>
        </p:spPr>
      </p:pic>
    </p:spTree>
    <p:extLst>
      <p:ext uri="{BB962C8B-B14F-4D97-AF65-F5344CB8AC3E}">
        <p14:creationId xmlns:p14="http://schemas.microsoft.com/office/powerpoint/2010/main" val="127474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7C4610E-9C18-467B-BF10-BE6A974CC3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0" name="Freeform 5">
              <a:extLst>
                <a:ext uri="{FF2B5EF4-FFF2-40B4-BE49-F238E27FC236}">
                  <a16:creationId xmlns:a16="http://schemas.microsoft.com/office/drawing/2014/main" id="{296DF307-344E-4E9B-A7AA-8139E450D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 name="Freeform 6">
              <a:extLst>
                <a:ext uri="{FF2B5EF4-FFF2-40B4-BE49-F238E27FC236}">
                  <a16:creationId xmlns:a16="http://schemas.microsoft.com/office/drawing/2014/main" id="{E263CC2D-ACFB-4EB3-ADF9-CD82BC842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7">
              <a:extLst>
                <a:ext uri="{FF2B5EF4-FFF2-40B4-BE49-F238E27FC236}">
                  <a16:creationId xmlns:a16="http://schemas.microsoft.com/office/drawing/2014/main" id="{C5366E2F-9BA0-485A-B1CA-A5E6E2E37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 name="Freeform 8">
              <a:extLst>
                <a:ext uri="{FF2B5EF4-FFF2-40B4-BE49-F238E27FC236}">
                  <a16:creationId xmlns:a16="http://schemas.microsoft.com/office/drawing/2014/main" id="{1803051E-7C26-4F53-8293-B4EAED42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9">
              <a:extLst>
                <a:ext uri="{FF2B5EF4-FFF2-40B4-BE49-F238E27FC236}">
                  <a16:creationId xmlns:a16="http://schemas.microsoft.com/office/drawing/2014/main" id="{D10888CD-E496-4116-9C45-CF4F17ADE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10">
              <a:extLst>
                <a:ext uri="{FF2B5EF4-FFF2-40B4-BE49-F238E27FC236}">
                  <a16:creationId xmlns:a16="http://schemas.microsoft.com/office/drawing/2014/main" id="{0A42DA8F-DA3D-43E9-A184-E0F6C133A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11">
              <a:extLst>
                <a:ext uri="{FF2B5EF4-FFF2-40B4-BE49-F238E27FC236}">
                  <a16:creationId xmlns:a16="http://schemas.microsoft.com/office/drawing/2014/main" id="{473EAD31-7AA3-49B7-ADD6-C13FF0F14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2">
              <a:extLst>
                <a:ext uri="{FF2B5EF4-FFF2-40B4-BE49-F238E27FC236}">
                  <a16:creationId xmlns:a16="http://schemas.microsoft.com/office/drawing/2014/main" id="{2BBB7CDF-BA2E-451F-9201-CF2B6FEAE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3">
              <a:extLst>
                <a:ext uri="{FF2B5EF4-FFF2-40B4-BE49-F238E27FC236}">
                  <a16:creationId xmlns:a16="http://schemas.microsoft.com/office/drawing/2014/main" id="{84809EF2-CD0D-4BC3-ABC7-E7E312A1D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 name="Freeform 14">
              <a:extLst>
                <a:ext uri="{FF2B5EF4-FFF2-40B4-BE49-F238E27FC236}">
                  <a16:creationId xmlns:a16="http://schemas.microsoft.com/office/drawing/2014/main" id="{11D2D6C5-637B-4AFE-97F4-D4E48A613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15">
              <a:extLst>
                <a:ext uri="{FF2B5EF4-FFF2-40B4-BE49-F238E27FC236}">
                  <a16:creationId xmlns:a16="http://schemas.microsoft.com/office/drawing/2014/main" id="{F841B2C5-57F5-4FE6-B4D4-EBB3F30881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1" name="Freeform 16">
              <a:extLst>
                <a:ext uri="{FF2B5EF4-FFF2-40B4-BE49-F238E27FC236}">
                  <a16:creationId xmlns:a16="http://schemas.microsoft.com/office/drawing/2014/main" id="{B4822A39-2A52-4B2C-9319-BEFC526DB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2" name="Freeform 17">
              <a:extLst>
                <a:ext uri="{FF2B5EF4-FFF2-40B4-BE49-F238E27FC236}">
                  <a16:creationId xmlns:a16="http://schemas.microsoft.com/office/drawing/2014/main" id="{4E469692-E783-4950-8DEC-3A1FD3978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8">
              <a:extLst>
                <a:ext uri="{FF2B5EF4-FFF2-40B4-BE49-F238E27FC236}">
                  <a16:creationId xmlns:a16="http://schemas.microsoft.com/office/drawing/2014/main" id="{012909CD-3254-41E5-B8BB-0F2D7CE0D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9">
              <a:extLst>
                <a:ext uri="{FF2B5EF4-FFF2-40B4-BE49-F238E27FC236}">
                  <a16:creationId xmlns:a16="http://schemas.microsoft.com/office/drawing/2014/main" id="{93E7648E-861E-4503-AEDC-56C4EC50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20">
              <a:extLst>
                <a:ext uri="{FF2B5EF4-FFF2-40B4-BE49-F238E27FC236}">
                  <a16:creationId xmlns:a16="http://schemas.microsoft.com/office/drawing/2014/main" id="{F9C72257-EBD0-4D1C-A32C-D84644687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1">
              <a:extLst>
                <a:ext uri="{FF2B5EF4-FFF2-40B4-BE49-F238E27FC236}">
                  <a16:creationId xmlns:a16="http://schemas.microsoft.com/office/drawing/2014/main" id="{87BB2CBB-9C22-4E28-AB86-DC92AEE2D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2">
              <a:extLst>
                <a:ext uri="{FF2B5EF4-FFF2-40B4-BE49-F238E27FC236}">
                  <a16:creationId xmlns:a16="http://schemas.microsoft.com/office/drawing/2014/main" id="{F85B3053-8D9F-410A-80C2-7960DDEA6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8" name="Freeform 23">
              <a:extLst>
                <a:ext uri="{FF2B5EF4-FFF2-40B4-BE49-F238E27FC236}">
                  <a16:creationId xmlns:a16="http://schemas.microsoft.com/office/drawing/2014/main" id="{E8FF5DA7-6E72-41F1-A54C-EAF440A27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0" name="Group 29">
            <a:extLst>
              <a:ext uri="{FF2B5EF4-FFF2-40B4-BE49-F238E27FC236}">
                <a16:creationId xmlns:a16="http://schemas.microsoft.com/office/drawing/2014/main" id="{A899734C-500F-4274-9854-8BFA14A1D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31" name="Rectangle 30">
              <a:extLst>
                <a:ext uri="{FF2B5EF4-FFF2-40B4-BE49-F238E27FC236}">
                  <a16:creationId xmlns:a16="http://schemas.microsoft.com/office/drawing/2014/main" id="{FF07BF51-2934-47AD-A415-7400882F1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31">
              <a:extLst>
                <a:ext uri="{FF2B5EF4-FFF2-40B4-BE49-F238E27FC236}">
                  <a16:creationId xmlns:a16="http://schemas.microsoft.com/office/drawing/2014/main" id="{DD6E3DF0-EDC0-458B-9C5B-911814F0A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5D0824B1-47C9-4504-99FB-CB150519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35" name="Rectangle 34">
            <a:extLst>
              <a:ext uri="{FF2B5EF4-FFF2-40B4-BE49-F238E27FC236}">
                <a16:creationId xmlns:a16="http://schemas.microsoft.com/office/drawing/2014/main" id="{34DD805B-2A7B-4ADA-9C4D-E0C9F192DB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C664A566-6D08-4E84-9708-4916A20016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38" name="Freeform 5">
              <a:extLst>
                <a:ext uri="{FF2B5EF4-FFF2-40B4-BE49-F238E27FC236}">
                  <a16:creationId xmlns:a16="http://schemas.microsoft.com/office/drawing/2014/main" id="{871B622B-6E58-4933-88EC-99F28705F76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Freeform 6">
              <a:extLst>
                <a:ext uri="{FF2B5EF4-FFF2-40B4-BE49-F238E27FC236}">
                  <a16:creationId xmlns:a16="http://schemas.microsoft.com/office/drawing/2014/main" id="{EE9A4681-AC1B-4ABC-9A1C-C7E7F08A00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Freeform 7">
              <a:extLst>
                <a:ext uri="{FF2B5EF4-FFF2-40B4-BE49-F238E27FC236}">
                  <a16:creationId xmlns:a16="http://schemas.microsoft.com/office/drawing/2014/main" id="{F1EEAF4B-DA1A-4CC9-9CE4-587A9E2E173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Freeform 8">
              <a:extLst>
                <a:ext uri="{FF2B5EF4-FFF2-40B4-BE49-F238E27FC236}">
                  <a16:creationId xmlns:a16="http://schemas.microsoft.com/office/drawing/2014/main" id="{4591EF24-12A6-499B-8074-7E3DFBE6E38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Freeform 9">
              <a:extLst>
                <a:ext uri="{FF2B5EF4-FFF2-40B4-BE49-F238E27FC236}">
                  <a16:creationId xmlns:a16="http://schemas.microsoft.com/office/drawing/2014/main" id="{66866784-2E4F-4C28-BE67-875B71B7C1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Freeform 10">
              <a:extLst>
                <a:ext uri="{FF2B5EF4-FFF2-40B4-BE49-F238E27FC236}">
                  <a16:creationId xmlns:a16="http://schemas.microsoft.com/office/drawing/2014/main" id="{752279D8-59CC-4821-B591-79994164FF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Freeform 11">
              <a:extLst>
                <a:ext uri="{FF2B5EF4-FFF2-40B4-BE49-F238E27FC236}">
                  <a16:creationId xmlns:a16="http://schemas.microsoft.com/office/drawing/2014/main" id="{FB4FBA9C-1D3E-4B35-8A79-25478153F5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Freeform 12">
              <a:extLst>
                <a:ext uri="{FF2B5EF4-FFF2-40B4-BE49-F238E27FC236}">
                  <a16:creationId xmlns:a16="http://schemas.microsoft.com/office/drawing/2014/main" id="{9428A193-740A-43D2-B875-80CB90AD91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13">
              <a:extLst>
                <a:ext uri="{FF2B5EF4-FFF2-40B4-BE49-F238E27FC236}">
                  <a16:creationId xmlns:a16="http://schemas.microsoft.com/office/drawing/2014/main" id="{92B2EFF8-5790-427A-ABED-1680FD133D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Freeform 14">
              <a:extLst>
                <a:ext uri="{FF2B5EF4-FFF2-40B4-BE49-F238E27FC236}">
                  <a16:creationId xmlns:a16="http://schemas.microsoft.com/office/drawing/2014/main" id="{782C5932-1596-43AA-BD7E-0F94FB8A96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15">
              <a:extLst>
                <a:ext uri="{FF2B5EF4-FFF2-40B4-BE49-F238E27FC236}">
                  <a16:creationId xmlns:a16="http://schemas.microsoft.com/office/drawing/2014/main" id="{EFC81310-1590-4DBE-BF0B-DADBCF9F88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Freeform 16">
              <a:extLst>
                <a:ext uri="{FF2B5EF4-FFF2-40B4-BE49-F238E27FC236}">
                  <a16:creationId xmlns:a16="http://schemas.microsoft.com/office/drawing/2014/main" id="{968BA84E-DD0E-4FCD-8EDA-76DF8E09FB1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17">
              <a:extLst>
                <a:ext uri="{FF2B5EF4-FFF2-40B4-BE49-F238E27FC236}">
                  <a16:creationId xmlns:a16="http://schemas.microsoft.com/office/drawing/2014/main" id="{1D3D7541-A0D9-4993-B691-D2D5B8B3EF6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Freeform 18">
              <a:extLst>
                <a:ext uri="{FF2B5EF4-FFF2-40B4-BE49-F238E27FC236}">
                  <a16:creationId xmlns:a16="http://schemas.microsoft.com/office/drawing/2014/main" id="{9FB31D01-8168-4494-8C2F-727E555AAF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Freeform 19">
              <a:extLst>
                <a:ext uri="{FF2B5EF4-FFF2-40B4-BE49-F238E27FC236}">
                  <a16:creationId xmlns:a16="http://schemas.microsoft.com/office/drawing/2014/main" id="{8C455EEB-FD40-414D-A542-FB35DEB73C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Freeform 20">
              <a:extLst>
                <a:ext uri="{FF2B5EF4-FFF2-40B4-BE49-F238E27FC236}">
                  <a16:creationId xmlns:a16="http://schemas.microsoft.com/office/drawing/2014/main" id="{F08F1FC1-956F-4494-BAFD-D504E93070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Freeform 21">
              <a:extLst>
                <a:ext uri="{FF2B5EF4-FFF2-40B4-BE49-F238E27FC236}">
                  <a16:creationId xmlns:a16="http://schemas.microsoft.com/office/drawing/2014/main" id="{BEEDE1AA-8DCD-43D3-BC15-5748403148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22">
              <a:extLst>
                <a:ext uri="{FF2B5EF4-FFF2-40B4-BE49-F238E27FC236}">
                  <a16:creationId xmlns:a16="http://schemas.microsoft.com/office/drawing/2014/main" id="{E36CDA69-ED79-4DCF-9761-0B6134FA63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Freeform 23">
              <a:extLst>
                <a:ext uri="{FF2B5EF4-FFF2-40B4-BE49-F238E27FC236}">
                  <a16:creationId xmlns:a16="http://schemas.microsoft.com/office/drawing/2014/main" id="{5F812C02-CFCB-47F4-B493-7753519FCA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8" name="Group 57">
            <a:extLst>
              <a:ext uri="{FF2B5EF4-FFF2-40B4-BE49-F238E27FC236}">
                <a16:creationId xmlns:a16="http://schemas.microsoft.com/office/drawing/2014/main" id="{B83678BA-0A50-4D51-9E9E-08BB66F83C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7084" y="1186483"/>
            <a:ext cx="3822597" cy="4477933"/>
            <a:chOff x="807084" y="1186483"/>
            <a:chExt cx="3822597" cy="4477933"/>
          </a:xfrm>
        </p:grpSpPr>
        <p:sp>
          <p:nvSpPr>
            <p:cNvPr id="59" name="Rectangle 58">
              <a:extLst>
                <a:ext uri="{FF2B5EF4-FFF2-40B4-BE49-F238E27FC236}">
                  <a16:creationId xmlns:a16="http://schemas.microsoft.com/office/drawing/2014/main" id="{F1A8F65D-5E8F-4CA5-9240-1357120F9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531" y="1186483"/>
              <a:ext cx="3821702"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Isosceles Triangle 39">
              <a:extLst>
                <a:ext uri="{FF2B5EF4-FFF2-40B4-BE49-F238E27FC236}">
                  <a16:creationId xmlns:a16="http://schemas.microsoft.com/office/drawing/2014/main" id="{2A4731E5-DE5F-4215-9525-99426B3909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514766"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3478866D-C5E9-4968-BEF7-B1F030808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084" y="1991156"/>
              <a:ext cx="382259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ítulo 1">
            <a:extLst>
              <a:ext uri="{FF2B5EF4-FFF2-40B4-BE49-F238E27FC236}">
                <a16:creationId xmlns:a16="http://schemas.microsoft.com/office/drawing/2014/main" id="{EDF64150-68A5-A34F-A15D-04BF7B779505}"/>
              </a:ext>
            </a:extLst>
          </p:cNvPr>
          <p:cNvSpPr>
            <a:spLocks noGrp="1"/>
          </p:cNvSpPr>
          <p:nvPr>
            <p:ph type="title"/>
          </p:nvPr>
        </p:nvSpPr>
        <p:spPr>
          <a:xfrm>
            <a:off x="895415" y="2075504"/>
            <a:ext cx="3654569" cy="2042725"/>
          </a:xfrm>
        </p:spPr>
        <p:txBody>
          <a:bodyPr vert="horz" lIns="228600" tIns="228600" rIns="228600" bIns="0" rtlCol="0" anchor="b">
            <a:normAutofit fontScale="90000"/>
          </a:bodyPr>
          <a:lstStyle/>
          <a:p>
            <a:pPr>
              <a:lnSpc>
                <a:spcPct val="80000"/>
              </a:lnSpc>
            </a:pPr>
            <a:r>
              <a:rPr lang="en-US" sz="5400" dirty="0"/>
              <a:t>Results</a:t>
            </a:r>
            <a:br>
              <a:rPr lang="en-US" sz="5400" dirty="0"/>
            </a:br>
            <a:r>
              <a:rPr lang="en-US" sz="5400" dirty="0"/>
              <a:t>Cluster 3</a:t>
            </a:r>
            <a:br>
              <a:rPr lang="en-US" sz="5400" dirty="0"/>
            </a:br>
            <a:endParaRPr lang="en-US" sz="5400" dirty="0"/>
          </a:p>
        </p:txBody>
      </p:sp>
      <p:sp>
        <p:nvSpPr>
          <p:cNvPr id="63" name="Rectangle 62">
            <a:extLst>
              <a:ext uri="{FF2B5EF4-FFF2-40B4-BE49-F238E27FC236}">
                <a16:creationId xmlns:a16="http://schemas.microsoft.com/office/drawing/2014/main" id="{9BF6EDB4-B4ED-4900-9E38-A7AE0EEEE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0150" y="-6706"/>
            <a:ext cx="6751849" cy="6871125"/>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7" name="Imagen 56" descr="Imagen que contiene texto, periódico&#10;&#10;Descripción generada automáticamente">
            <a:extLst>
              <a:ext uri="{FF2B5EF4-FFF2-40B4-BE49-F238E27FC236}">
                <a16:creationId xmlns:a16="http://schemas.microsoft.com/office/drawing/2014/main" id="{D4BB6A3B-BD61-AB4E-A4CA-C735E3600BF7}"/>
              </a:ext>
            </a:extLst>
          </p:cNvPr>
          <p:cNvPicPr/>
          <p:nvPr/>
        </p:nvPicPr>
        <p:blipFill>
          <a:blip r:embed="rId2"/>
          <a:stretch>
            <a:fillRect/>
          </a:stretch>
        </p:blipFill>
        <p:spPr>
          <a:xfrm>
            <a:off x="6023397" y="659322"/>
            <a:ext cx="4655185" cy="5486400"/>
          </a:xfrm>
          <a:prstGeom prst="rect">
            <a:avLst/>
          </a:prstGeom>
        </p:spPr>
      </p:pic>
    </p:spTree>
    <p:extLst>
      <p:ext uri="{BB962C8B-B14F-4D97-AF65-F5344CB8AC3E}">
        <p14:creationId xmlns:p14="http://schemas.microsoft.com/office/powerpoint/2010/main" val="2620565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F64150-68A5-A34F-A15D-04BF7B779505}"/>
              </a:ext>
            </a:extLst>
          </p:cNvPr>
          <p:cNvSpPr>
            <a:spLocks noGrp="1"/>
          </p:cNvSpPr>
          <p:nvPr>
            <p:ph type="title"/>
          </p:nvPr>
        </p:nvSpPr>
        <p:spPr/>
        <p:txBody>
          <a:bodyPr/>
          <a:lstStyle/>
          <a:p>
            <a:r>
              <a:rPr lang="en-US" b="1" dirty="0"/>
              <a:t>Conclusion</a:t>
            </a:r>
            <a:br>
              <a:rPr lang="es-CO" dirty="0"/>
            </a:br>
            <a:endParaRPr lang="es-CO" dirty="0"/>
          </a:p>
        </p:txBody>
      </p:sp>
      <p:sp>
        <p:nvSpPr>
          <p:cNvPr id="5" name="Marcador de contenido 4">
            <a:extLst>
              <a:ext uri="{FF2B5EF4-FFF2-40B4-BE49-F238E27FC236}">
                <a16:creationId xmlns:a16="http://schemas.microsoft.com/office/drawing/2014/main" id="{839D1270-7587-7948-B7EB-42D10659E33A}"/>
              </a:ext>
            </a:extLst>
          </p:cNvPr>
          <p:cNvSpPr>
            <a:spLocks noGrp="1"/>
          </p:cNvSpPr>
          <p:nvPr>
            <p:ph idx="1"/>
          </p:nvPr>
        </p:nvSpPr>
        <p:spPr>
          <a:xfrm>
            <a:off x="5154306" y="1179704"/>
            <a:ext cx="6281873" cy="5248622"/>
          </a:xfrm>
        </p:spPr>
        <p:txBody>
          <a:bodyPr>
            <a:normAutofit/>
          </a:bodyPr>
          <a:lstStyle/>
          <a:p>
            <a:pPr algn="ctr"/>
            <a:r>
              <a:rPr lang="en-US" dirty="0"/>
              <a:t>Any of the neighborhoods in the cluster 1 or 3 can be a good option to build the Chinese restaurant that we want except the ones where the top venue is Chinese restaurants. The mentioned before is considering that if there are a lot of Chinese restaurants in one of these hoods it should be because there is a great demand and we would like to do the restaurant in a place like these. </a:t>
            </a:r>
            <a:endParaRPr lang="es-CO" dirty="0"/>
          </a:p>
          <a:p>
            <a:pPr algn="ctr"/>
            <a:endParaRPr lang="es-CO" dirty="0"/>
          </a:p>
        </p:txBody>
      </p:sp>
    </p:spTree>
    <p:extLst>
      <p:ext uri="{BB962C8B-B14F-4D97-AF65-F5344CB8AC3E}">
        <p14:creationId xmlns:p14="http://schemas.microsoft.com/office/powerpoint/2010/main" val="2982574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F64150-68A5-A34F-A15D-04BF7B779505}"/>
              </a:ext>
            </a:extLst>
          </p:cNvPr>
          <p:cNvSpPr>
            <a:spLocks noGrp="1"/>
          </p:cNvSpPr>
          <p:nvPr>
            <p:ph type="title"/>
          </p:nvPr>
        </p:nvSpPr>
        <p:spPr/>
        <p:txBody>
          <a:bodyPr/>
          <a:lstStyle/>
          <a:p>
            <a:r>
              <a:rPr lang="es-CO" dirty="0"/>
              <a:t>Introduction</a:t>
            </a:r>
          </a:p>
        </p:txBody>
      </p:sp>
      <p:sp>
        <p:nvSpPr>
          <p:cNvPr id="3" name="Marcador de contenido 2">
            <a:extLst>
              <a:ext uri="{FF2B5EF4-FFF2-40B4-BE49-F238E27FC236}">
                <a16:creationId xmlns:a16="http://schemas.microsoft.com/office/drawing/2014/main" id="{442D04ED-AA65-4949-8E95-B798F18245C2}"/>
              </a:ext>
            </a:extLst>
          </p:cNvPr>
          <p:cNvSpPr>
            <a:spLocks noGrp="1"/>
          </p:cNvSpPr>
          <p:nvPr>
            <p:ph idx="1"/>
          </p:nvPr>
        </p:nvSpPr>
        <p:spPr/>
        <p:txBody>
          <a:bodyPr/>
          <a:lstStyle/>
          <a:p>
            <a:pPr algn="ctr"/>
            <a:r>
              <a:rPr lang="en-US" dirty="0"/>
              <a:t>New York City (NYC), often called the City of New York or simply New York (NY), is the most populous city in the United States. With an estimated 2018 population of 8,398,748 distributed over about 302.6 square miles (784 km2), New York is also the most densely populated major city in the United States. Located at the southern tip of the U.S. state of New York, the city is the center of the New York metropolitan area, the largest metropolitan area in the world by urban landmass.</a:t>
            </a:r>
            <a:r>
              <a:rPr lang="es-CO" dirty="0"/>
              <a:t> </a:t>
            </a:r>
          </a:p>
          <a:p>
            <a:pPr algn="ctr"/>
            <a:r>
              <a:rPr lang="en-US" dirty="0"/>
              <a:t>New York City has been described as the cultural, financial, and media capital of the world, significantly influencing commerce, entertainment, research, technology, education, politics, tourism, art, fashion, and sports</a:t>
            </a:r>
            <a:r>
              <a:rPr lang="es-CO" dirty="0"/>
              <a:t> </a:t>
            </a:r>
          </a:p>
          <a:p>
            <a:pPr algn="ctr"/>
            <a:endParaRPr lang="es-CO" dirty="0"/>
          </a:p>
        </p:txBody>
      </p:sp>
    </p:spTree>
    <p:extLst>
      <p:ext uri="{BB962C8B-B14F-4D97-AF65-F5344CB8AC3E}">
        <p14:creationId xmlns:p14="http://schemas.microsoft.com/office/powerpoint/2010/main" val="23439551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F64150-68A5-A34F-A15D-04BF7B779505}"/>
              </a:ext>
            </a:extLst>
          </p:cNvPr>
          <p:cNvSpPr>
            <a:spLocks noGrp="1"/>
          </p:cNvSpPr>
          <p:nvPr>
            <p:ph type="title"/>
          </p:nvPr>
        </p:nvSpPr>
        <p:spPr/>
        <p:txBody>
          <a:bodyPr/>
          <a:lstStyle/>
          <a:p>
            <a:r>
              <a:rPr lang="es-CO" dirty="0"/>
              <a:t>Problem</a:t>
            </a:r>
          </a:p>
        </p:txBody>
      </p:sp>
      <p:sp>
        <p:nvSpPr>
          <p:cNvPr id="3" name="Marcador de contenido 2">
            <a:extLst>
              <a:ext uri="{FF2B5EF4-FFF2-40B4-BE49-F238E27FC236}">
                <a16:creationId xmlns:a16="http://schemas.microsoft.com/office/drawing/2014/main" id="{442D04ED-AA65-4949-8E95-B798F18245C2}"/>
              </a:ext>
            </a:extLst>
          </p:cNvPr>
          <p:cNvSpPr>
            <a:spLocks noGrp="1"/>
          </p:cNvSpPr>
          <p:nvPr>
            <p:ph idx="1"/>
          </p:nvPr>
        </p:nvSpPr>
        <p:spPr/>
        <p:txBody>
          <a:bodyPr/>
          <a:lstStyle/>
          <a:p>
            <a:pPr algn="ctr"/>
            <a:r>
              <a:rPr lang="es-CO" dirty="0"/>
              <a:t>Besides to what I just mentioned before New York is one of the most cosmopolitan city in the whole world. There a lot of people of different backgrounds, and there a lot of different kind of restaurants around the city. In the matter of cuisine, there are a lot of chinese, thai, japanese and korean restaurants, and for our concerns we need to choose a new neighbourhood for a new chinese restaurant that we want build. </a:t>
            </a:r>
          </a:p>
        </p:txBody>
      </p:sp>
    </p:spTree>
    <p:extLst>
      <p:ext uri="{BB962C8B-B14F-4D97-AF65-F5344CB8AC3E}">
        <p14:creationId xmlns:p14="http://schemas.microsoft.com/office/powerpoint/2010/main" val="29542345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F64150-68A5-A34F-A15D-04BF7B779505}"/>
              </a:ext>
            </a:extLst>
          </p:cNvPr>
          <p:cNvSpPr>
            <a:spLocks noGrp="1"/>
          </p:cNvSpPr>
          <p:nvPr>
            <p:ph type="title"/>
          </p:nvPr>
        </p:nvSpPr>
        <p:spPr/>
        <p:txBody>
          <a:bodyPr/>
          <a:lstStyle/>
          <a:p>
            <a:r>
              <a:rPr lang="es-CO" dirty="0"/>
              <a:t>Data</a:t>
            </a:r>
          </a:p>
        </p:txBody>
      </p:sp>
      <p:sp>
        <p:nvSpPr>
          <p:cNvPr id="3" name="Marcador de contenido 2">
            <a:extLst>
              <a:ext uri="{FF2B5EF4-FFF2-40B4-BE49-F238E27FC236}">
                <a16:creationId xmlns:a16="http://schemas.microsoft.com/office/drawing/2014/main" id="{442D04ED-AA65-4949-8E95-B798F18245C2}"/>
              </a:ext>
            </a:extLst>
          </p:cNvPr>
          <p:cNvSpPr>
            <a:spLocks noGrp="1"/>
          </p:cNvSpPr>
          <p:nvPr>
            <p:ph idx="1"/>
          </p:nvPr>
        </p:nvSpPr>
        <p:spPr/>
        <p:txBody>
          <a:bodyPr>
            <a:normAutofit fontScale="77500" lnSpcReduction="20000"/>
          </a:bodyPr>
          <a:lstStyle/>
          <a:p>
            <a:r>
              <a:rPr lang="en-US" dirty="0"/>
              <a:t>* New York City data that contains list Boroughs, Neighborhoods along with their latitude and longitude.</a:t>
            </a:r>
            <a:endParaRPr lang="es-CO" dirty="0"/>
          </a:p>
          <a:p>
            <a:r>
              <a:rPr lang="en-US" dirty="0"/>
              <a:t> * Data source: https://</a:t>
            </a:r>
            <a:r>
              <a:rPr lang="en-US" dirty="0" err="1"/>
              <a:t>cocl.us</a:t>
            </a:r>
            <a:r>
              <a:rPr lang="en-US" dirty="0"/>
              <a:t>/</a:t>
            </a:r>
            <a:r>
              <a:rPr lang="en-US" dirty="0" err="1"/>
              <a:t>new_york_dataset</a:t>
            </a:r>
            <a:endParaRPr lang="es-CO" dirty="0"/>
          </a:p>
          <a:p>
            <a:r>
              <a:rPr lang="en-US" dirty="0"/>
              <a:t> * Description: This data set contains the required information. And we will use this data set to explore various neighborhoods of New York city.</a:t>
            </a:r>
            <a:endParaRPr lang="es-CO" dirty="0"/>
          </a:p>
          <a:p>
            <a:r>
              <a:rPr lang="en-US" dirty="0"/>
              <a:t>* Chinese restaurants in each neighborhood of new </a:t>
            </a:r>
            <a:r>
              <a:rPr lang="en-US" dirty="0" err="1"/>
              <a:t>york</a:t>
            </a:r>
            <a:r>
              <a:rPr lang="en-US" dirty="0"/>
              <a:t> city.</a:t>
            </a:r>
            <a:endParaRPr lang="es-CO" dirty="0"/>
          </a:p>
          <a:p>
            <a:r>
              <a:rPr lang="en-US" dirty="0"/>
              <a:t> * Data source: </a:t>
            </a:r>
            <a:r>
              <a:rPr lang="en-US" dirty="0" err="1"/>
              <a:t>Fousquare</a:t>
            </a:r>
            <a:r>
              <a:rPr lang="en-US" dirty="0"/>
              <a:t> API</a:t>
            </a:r>
            <a:endParaRPr lang="es-CO" dirty="0"/>
          </a:p>
          <a:p>
            <a:r>
              <a:rPr lang="en-US" dirty="0"/>
              <a:t> * Description: Using this API we will get all the venues in each neighborhood. We can filter these venues to get only Asian restaurants.</a:t>
            </a:r>
            <a:endParaRPr lang="es-CO" dirty="0"/>
          </a:p>
          <a:p>
            <a:r>
              <a:rPr lang="en-US" dirty="0"/>
              <a:t>* </a:t>
            </a:r>
            <a:r>
              <a:rPr lang="en-US" dirty="0" err="1"/>
              <a:t>GeoSpace</a:t>
            </a:r>
            <a:r>
              <a:rPr lang="en-US" dirty="0"/>
              <a:t> data</a:t>
            </a:r>
            <a:endParaRPr lang="es-CO" dirty="0"/>
          </a:p>
          <a:p>
            <a:r>
              <a:rPr lang="en-US" dirty="0"/>
              <a:t> * Data source: https://</a:t>
            </a:r>
            <a:r>
              <a:rPr lang="en-US" dirty="0" err="1"/>
              <a:t>data.cityofnewyork.us</a:t>
            </a:r>
            <a:r>
              <a:rPr lang="en-US" dirty="0"/>
              <a:t>/City-Government/Borough-Boundaries/tqmj-j8zm</a:t>
            </a:r>
            <a:endParaRPr lang="es-CO" dirty="0"/>
          </a:p>
          <a:p>
            <a:r>
              <a:rPr lang="en-US" dirty="0"/>
              <a:t> * Description: By using this geo space data we will get the New </a:t>
            </a:r>
            <a:r>
              <a:rPr lang="en-US" dirty="0" err="1"/>
              <a:t>york</a:t>
            </a:r>
            <a:r>
              <a:rPr lang="en-US" dirty="0"/>
              <a:t> Borough boundaries that will help us visualize choropleth map.</a:t>
            </a:r>
            <a:endParaRPr lang="es-CO" dirty="0"/>
          </a:p>
          <a:p>
            <a:pPr algn="ctr"/>
            <a:r>
              <a:rPr lang="es-CO" dirty="0"/>
              <a:t>. </a:t>
            </a:r>
          </a:p>
        </p:txBody>
      </p:sp>
    </p:spTree>
    <p:extLst>
      <p:ext uri="{BB962C8B-B14F-4D97-AF65-F5344CB8AC3E}">
        <p14:creationId xmlns:p14="http://schemas.microsoft.com/office/powerpoint/2010/main" val="892601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F64150-68A5-A34F-A15D-04BF7B779505}"/>
              </a:ext>
            </a:extLst>
          </p:cNvPr>
          <p:cNvSpPr>
            <a:spLocks noGrp="1"/>
          </p:cNvSpPr>
          <p:nvPr>
            <p:ph type="title"/>
          </p:nvPr>
        </p:nvSpPr>
        <p:spPr/>
        <p:txBody>
          <a:bodyPr/>
          <a:lstStyle/>
          <a:p>
            <a:r>
              <a:rPr lang="es-CO" dirty="0"/>
              <a:t>Exploratory Analysis</a:t>
            </a:r>
          </a:p>
        </p:txBody>
      </p:sp>
      <p:pic>
        <p:nvPicPr>
          <p:cNvPr id="4" name="Marcador de contenido 3" descr="Imagen que contiene texto, mapa&#10;&#10;Descripción generada automáticamente">
            <a:extLst>
              <a:ext uri="{FF2B5EF4-FFF2-40B4-BE49-F238E27FC236}">
                <a16:creationId xmlns:a16="http://schemas.microsoft.com/office/drawing/2014/main" id="{42BCBFFD-4335-D046-9987-7FEB90BF89DB}"/>
              </a:ext>
            </a:extLst>
          </p:cNvPr>
          <p:cNvPicPr>
            <a:picLocks noGrp="1"/>
          </p:cNvPicPr>
          <p:nvPr>
            <p:ph idx="1"/>
          </p:nvPr>
        </p:nvPicPr>
        <p:blipFill>
          <a:blip r:embed="rId2"/>
          <a:stretch>
            <a:fillRect/>
          </a:stretch>
        </p:blipFill>
        <p:spPr>
          <a:xfrm>
            <a:off x="5118100" y="1749787"/>
            <a:ext cx="6281738" cy="3355251"/>
          </a:xfrm>
          <a:prstGeom prst="rect">
            <a:avLst/>
          </a:prstGeom>
        </p:spPr>
      </p:pic>
    </p:spTree>
    <p:extLst>
      <p:ext uri="{BB962C8B-B14F-4D97-AF65-F5344CB8AC3E}">
        <p14:creationId xmlns:p14="http://schemas.microsoft.com/office/powerpoint/2010/main" val="2099152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F64150-68A5-A34F-A15D-04BF7B779505}"/>
              </a:ext>
            </a:extLst>
          </p:cNvPr>
          <p:cNvSpPr>
            <a:spLocks noGrp="1"/>
          </p:cNvSpPr>
          <p:nvPr>
            <p:ph type="title"/>
          </p:nvPr>
        </p:nvSpPr>
        <p:spPr/>
        <p:txBody>
          <a:bodyPr/>
          <a:lstStyle/>
          <a:p>
            <a:r>
              <a:rPr lang="en-US" b="1" dirty="0"/>
              <a:t>Methodology</a:t>
            </a:r>
            <a:br>
              <a:rPr lang="es-CO" dirty="0"/>
            </a:br>
            <a:endParaRPr lang="es-CO" dirty="0"/>
          </a:p>
        </p:txBody>
      </p:sp>
      <p:sp>
        <p:nvSpPr>
          <p:cNvPr id="5" name="Marcador de contenido 4">
            <a:extLst>
              <a:ext uri="{FF2B5EF4-FFF2-40B4-BE49-F238E27FC236}">
                <a16:creationId xmlns:a16="http://schemas.microsoft.com/office/drawing/2014/main" id="{839D1270-7587-7948-B7EB-42D10659E33A}"/>
              </a:ext>
            </a:extLst>
          </p:cNvPr>
          <p:cNvSpPr>
            <a:spLocks noGrp="1"/>
          </p:cNvSpPr>
          <p:nvPr>
            <p:ph idx="1"/>
          </p:nvPr>
        </p:nvSpPr>
        <p:spPr/>
        <p:txBody>
          <a:bodyPr>
            <a:normAutofit lnSpcReduction="10000"/>
          </a:bodyPr>
          <a:lstStyle/>
          <a:p>
            <a:pPr algn="ctr"/>
            <a:r>
              <a:rPr lang="en-US" dirty="0"/>
              <a:t>Using the information in Foursquare, I build 10 clusters of neighborhoods in New York city, considering the information of the top 10 venues in each one of them. In the second map you can see the information of the clusters that I found.  The principal idea is to find a right place to build the new Chinese restaurants in New York. The information can give us two main insights. </a:t>
            </a:r>
            <a:endParaRPr lang="es-CO" dirty="0"/>
          </a:p>
          <a:p>
            <a:pPr marL="0" indent="0" algn="ctr">
              <a:buNone/>
            </a:pPr>
            <a:endParaRPr lang="es-CO" dirty="0"/>
          </a:p>
          <a:p>
            <a:pPr algn="ctr"/>
            <a:r>
              <a:rPr lang="en-US" dirty="0"/>
              <a:t>First of all, I analyze the data of each one of the neighborhoods. Actually,  I  find the amount of different type of venues that there are in each of the neighborhoods, here it is including the places where there are chines restaurants.  For example, in Allerton, there are 31 different venues, in Astoria there are 100 different venues</a:t>
            </a:r>
            <a:endParaRPr lang="es-CO" dirty="0"/>
          </a:p>
          <a:p>
            <a:endParaRPr lang="es-CO" dirty="0"/>
          </a:p>
        </p:txBody>
      </p:sp>
    </p:spTree>
    <p:extLst>
      <p:ext uri="{BB962C8B-B14F-4D97-AF65-F5344CB8AC3E}">
        <p14:creationId xmlns:p14="http://schemas.microsoft.com/office/powerpoint/2010/main" val="13645002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F64150-68A5-A34F-A15D-04BF7B779505}"/>
              </a:ext>
            </a:extLst>
          </p:cNvPr>
          <p:cNvSpPr>
            <a:spLocks noGrp="1"/>
          </p:cNvSpPr>
          <p:nvPr>
            <p:ph type="title"/>
          </p:nvPr>
        </p:nvSpPr>
        <p:spPr/>
        <p:txBody>
          <a:bodyPr/>
          <a:lstStyle/>
          <a:p>
            <a:r>
              <a:rPr lang="en-US" b="1" dirty="0"/>
              <a:t>Methodology</a:t>
            </a:r>
            <a:br>
              <a:rPr lang="es-CO" dirty="0"/>
            </a:br>
            <a:endParaRPr lang="es-CO" dirty="0"/>
          </a:p>
        </p:txBody>
      </p:sp>
      <p:pic>
        <p:nvPicPr>
          <p:cNvPr id="6" name="Imagen 5" descr="Una captura de pantalla de un celular con letras&#10;&#10;Descripción generada automáticamente">
            <a:extLst>
              <a:ext uri="{FF2B5EF4-FFF2-40B4-BE49-F238E27FC236}">
                <a16:creationId xmlns:a16="http://schemas.microsoft.com/office/drawing/2014/main" id="{4578FA92-EFFB-6A46-8470-06DA7A0AEE61}"/>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096000" y="1074560"/>
            <a:ext cx="4260476" cy="4722290"/>
          </a:xfrm>
          <a:prstGeom prst="rect">
            <a:avLst/>
          </a:prstGeom>
        </p:spPr>
      </p:pic>
    </p:spTree>
    <p:extLst>
      <p:ext uri="{BB962C8B-B14F-4D97-AF65-F5344CB8AC3E}">
        <p14:creationId xmlns:p14="http://schemas.microsoft.com/office/powerpoint/2010/main" val="21162248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F64150-68A5-A34F-A15D-04BF7B779505}"/>
              </a:ext>
            </a:extLst>
          </p:cNvPr>
          <p:cNvSpPr>
            <a:spLocks noGrp="1"/>
          </p:cNvSpPr>
          <p:nvPr>
            <p:ph type="title"/>
          </p:nvPr>
        </p:nvSpPr>
        <p:spPr/>
        <p:txBody>
          <a:bodyPr/>
          <a:lstStyle/>
          <a:p>
            <a:r>
              <a:rPr lang="en-US" b="1" dirty="0"/>
              <a:t>Methodology</a:t>
            </a:r>
            <a:br>
              <a:rPr lang="es-CO" dirty="0"/>
            </a:br>
            <a:endParaRPr lang="es-CO" dirty="0"/>
          </a:p>
        </p:txBody>
      </p:sp>
      <p:pic>
        <p:nvPicPr>
          <p:cNvPr id="4" name="Imagen 3">
            <a:extLst>
              <a:ext uri="{FF2B5EF4-FFF2-40B4-BE49-F238E27FC236}">
                <a16:creationId xmlns:a16="http://schemas.microsoft.com/office/drawing/2014/main" id="{E1E6C7A6-1E7A-E545-8AEB-B3CD7C831B60}"/>
              </a:ext>
            </a:extLst>
          </p:cNvPr>
          <p:cNvPicPr/>
          <p:nvPr/>
        </p:nvPicPr>
        <p:blipFill>
          <a:blip r:embed="rId2"/>
          <a:stretch>
            <a:fillRect/>
          </a:stretch>
        </p:blipFill>
        <p:spPr>
          <a:xfrm>
            <a:off x="6218761" y="1939155"/>
            <a:ext cx="4114799" cy="2867212"/>
          </a:xfrm>
          <a:prstGeom prst="rect">
            <a:avLst/>
          </a:prstGeom>
        </p:spPr>
      </p:pic>
    </p:spTree>
    <p:extLst>
      <p:ext uri="{BB962C8B-B14F-4D97-AF65-F5344CB8AC3E}">
        <p14:creationId xmlns:p14="http://schemas.microsoft.com/office/powerpoint/2010/main" val="159976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F64150-68A5-A34F-A15D-04BF7B779505}"/>
              </a:ext>
            </a:extLst>
          </p:cNvPr>
          <p:cNvSpPr>
            <a:spLocks noGrp="1"/>
          </p:cNvSpPr>
          <p:nvPr>
            <p:ph type="title"/>
          </p:nvPr>
        </p:nvSpPr>
        <p:spPr/>
        <p:txBody>
          <a:bodyPr/>
          <a:lstStyle/>
          <a:p>
            <a:r>
              <a:rPr lang="es-CO" dirty="0"/>
              <a:t>Results</a:t>
            </a:r>
            <a:br>
              <a:rPr lang="es-CO" dirty="0"/>
            </a:br>
            <a:endParaRPr lang="es-CO" dirty="0"/>
          </a:p>
        </p:txBody>
      </p:sp>
      <p:pic>
        <p:nvPicPr>
          <p:cNvPr id="5" name="Imagen 4" descr="Imagen que contiene texto, mapa&#10;&#10;Descripción generada automáticamente">
            <a:extLst>
              <a:ext uri="{FF2B5EF4-FFF2-40B4-BE49-F238E27FC236}">
                <a16:creationId xmlns:a16="http://schemas.microsoft.com/office/drawing/2014/main" id="{50C51DF4-7ACC-DD4A-838F-627251B3A7FA}"/>
              </a:ext>
            </a:extLst>
          </p:cNvPr>
          <p:cNvPicPr/>
          <p:nvPr/>
        </p:nvPicPr>
        <p:blipFill>
          <a:blip r:embed="rId2"/>
          <a:stretch>
            <a:fillRect/>
          </a:stretch>
        </p:blipFill>
        <p:spPr>
          <a:xfrm>
            <a:off x="5127549" y="1123949"/>
            <a:ext cx="6598286" cy="4523815"/>
          </a:xfrm>
          <a:prstGeom prst="rect">
            <a:avLst/>
          </a:prstGeom>
        </p:spPr>
      </p:pic>
    </p:spTree>
    <p:extLst>
      <p:ext uri="{BB962C8B-B14F-4D97-AF65-F5344CB8AC3E}">
        <p14:creationId xmlns:p14="http://schemas.microsoft.com/office/powerpoint/2010/main" val="2577255252"/>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docProps/app.xml><?xml version="1.0" encoding="utf-8"?>
<Properties xmlns="http://schemas.openxmlformats.org/officeDocument/2006/extended-properties" xmlns:vt="http://schemas.openxmlformats.org/officeDocument/2006/docPropsVTypes">
  <TotalTime>1</TotalTime>
  <Words>634</Words>
  <Application>Microsoft Macintosh PowerPoint</Application>
  <PresentationFormat>Panorámica</PresentationFormat>
  <Paragraphs>30</Paragraphs>
  <Slides>12</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12</vt:i4>
      </vt:variant>
    </vt:vector>
  </HeadingPairs>
  <TitlesOfParts>
    <vt:vector size="16" baseType="lpstr">
      <vt:lpstr>Calibri Light</vt:lpstr>
      <vt:lpstr>Rockwell</vt:lpstr>
      <vt:lpstr>Wingdings</vt:lpstr>
      <vt:lpstr>Atlas</vt:lpstr>
      <vt:lpstr>Capstone Project – New York Chinese Restaurant</vt:lpstr>
      <vt:lpstr>Introduction</vt:lpstr>
      <vt:lpstr>Problem</vt:lpstr>
      <vt:lpstr>Data</vt:lpstr>
      <vt:lpstr>Exploratory Analysis</vt:lpstr>
      <vt:lpstr>Methodology </vt:lpstr>
      <vt:lpstr>Methodology </vt:lpstr>
      <vt:lpstr>Methodology </vt:lpstr>
      <vt:lpstr>Results </vt:lpstr>
      <vt:lpstr>Results Cluster 1 </vt:lpstr>
      <vt:lpstr>Results Cluster 3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New York Chinese Restaurant</dc:title>
  <dc:creator>Santiago Gómez Malagón</dc:creator>
  <cp:lastModifiedBy>Santiago Gómez Malagón</cp:lastModifiedBy>
  <cp:revision>1</cp:revision>
  <dcterms:created xsi:type="dcterms:W3CDTF">2020-04-05T21:40:14Z</dcterms:created>
  <dcterms:modified xsi:type="dcterms:W3CDTF">2020-04-05T21:42:09Z</dcterms:modified>
</cp:coreProperties>
</file>